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99" r:id="rId6"/>
    <p:sldId id="264" r:id="rId7"/>
    <p:sldId id="298" r:id="rId8"/>
    <p:sldId id="286" r:id="rId9"/>
    <p:sldId id="284" r:id="rId10"/>
    <p:sldId id="270" r:id="rId11"/>
    <p:sldId id="272" r:id="rId12"/>
    <p:sldId id="273" r:id="rId13"/>
    <p:sldId id="300" r:id="rId14"/>
    <p:sldId id="268" r:id="rId15"/>
    <p:sldId id="265" r:id="rId16"/>
    <p:sldId id="266" r:id="rId17"/>
    <p:sldId id="287" r:id="rId18"/>
    <p:sldId id="289" r:id="rId19"/>
    <p:sldId id="293" r:id="rId20"/>
    <p:sldId id="259" r:id="rId21"/>
    <p:sldId id="290" r:id="rId22"/>
    <p:sldId id="291" r:id="rId23"/>
    <p:sldId id="261" r:id="rId24"/>
    <p:sldId id="260" r:id="rId25"/>
    <p:sldId id="292" r:id="rId26"/>
    <p:sldId id="271" r:id="rId27"/>
    <p:sldId id="294" r:id="rId28"/>
    <p:sldId id="295" r:id="rId29"/>
    <p:sldId id="306" r:id="rId30"/>
    <p:sldId id="307" r:id="rId31"/>
    <p:sldId id="302" r:id="rId32"/>
    <p:sldId id="274" r:id="rId33"/>
    <p:sldId id="275" r:id="rId34"/>
    <p:sldId id="303" r:id="rId35"/>
    <p:sldId id="304" r:id="rId36"/>
    <p:sldId id="305" r:id="rId37"/>
    <p:sldId id="276" r:id="rId38"/>
    <p:sldId id="277" r:id="rId39"/>
    <p:sldId id="278" r:id="rId40"/>
    <p:sldId id="280" r:id="rId41"/>
    <p:sldId id="279" r:id="rId42"/>
    <p:sldId id="296" r:id="rId43"/>
    <p:sldId id="29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52464-CF78-44D2-9BB3-A2D34E33B54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248806B-1E6F-446A-81AC-F0D5DF42B148}">
      <dgm:prSet/>
      <dgm:spPr/>
      <dgm:t>
        <a:bodyPr/>
        <a:lstStyle/>
        <a:p>
          <a:r>
            <a:rPr lang="en-US"/>
            <a:t>INVOLUNTARY PROCESS</a:t>
          </a:r>
        </a:p>
      </dgm:t>
    </dgm:pt>
    <dgm:pt modelId="{C165C989-A609-4075-829D-C947A14202A5}" type="parTrans" cxnId="{168B9776-935F-4BC8-8A89-D92E6CD13686}">
      <dgm:prSet/>
      <dgm:spPr/>
      <dgm:t>
        <a:bodyPr/>
        <a:lstStyle/>
        <a:p>
          <a:endParaRPr lang="en-US"/>
        </a:p>
      </dgm:t>
    </dgm:pt>
    <dgm:pt modelId="{624514CF-99F9-4C78-ADE8-27D8A73FA1A5}" type="sibTrans" cxnId="{168B9776-935F-4BC8-8A89-D92E6CD13686}">
      <dgm:prSet/>
      <dgm:spPr/>
      <dgm:t>
        <a:bodyPr/>
        <a:lstStyle/>
        <a:p>
          <a:endParaRPr lang="en-US"/>
        </a:p>
      </dgm:t>
    </dgm:pt>
    <dgm:pt modelId="{93167CA6-32B6-41CF-8583-D82DFE79AA26}">
      <dgm:prSet/>
      <dgm:spPr/>
      <dgm:t>
        <a:bodyPr/>
        <a:lstStyle/>
        <a:p>
          <a:r>
            <a:rPr lang="en-US"/>
            <a:t>CONTROLLED BY HIND BRAIN PONS/MEDULLA</a:t>
          </a:r>
        </a:p>
      </dgm:t>
    </dgm:pt>
    <dgm:pt modelId="{476024D8-B9D3-455A-BC37-0587EE20544A}" type="parTrans" cxnId="{4C8D97B1-D184-48C5-BCFA-DE4994CFDF06}">
      <dgm:prSet/>
      <dgm:spPr/>
      <dgm:t>
        <a:bodyPr/>
        <a:lstStyle/>
        <a:p>
          <a:endParaRPr lang="en-US"/>
        </a:p>
      </dgm:t>
    </dgm:pt>
    <dgm:pt modelId="{3BFFAFB5-128D-4FF9-AD28-7AE71C2F7B24}" type="sibTrans" cxnId="{4C8D97B1-D184-48C5-BCFA-DE4994CFDF06}">
      <dgm:prSet/>
      <dgm:spPr/>
      <dgm:t>
        <a:bodyPr/>
        <a:lstStyle/>
        <a:p>
          <a:endParaRPr lang="en-US"/>
        </a:p>
      </dgm:t>
    </dgm:pt>
    <dgm:pt modelId="{FB268480-8C93-4A5E-8C02-BCA533049B52}">
      <dgm:prSet/>
      <dgm:spPr/>
      <dgm:t>
        <a:bodyPr/>
        <a:lstStyle/>
        <a:p>
          <a:r>
            <a:rPr lang="en-US"/>
            <a:t>DIAPHRAGM </a:t>
          </a:r>
        </a:p>
      </dgm:t>
    </dgm:pt>
    <dgm:pt modelId="{2F455A03-9925-4CAC-AB36-B0A58F4DD7CC}" type="parTrans" cxnId="{98461B92-005D-4735-BA28-C57899C0EB15}">
      <dgm:prSet/>
      <dgm:spPr/>
      <dgm:t>
        <a:bodyPr/>
        <a:lstStyle/>
        <a:p>
          <a:endParaRPr lang="en-US"/>
        </a:p>
      </dgm:t>
    </dgm:pt>
    <dgm:pt modelId="{3516E0F9-7674-4CBE-AD34-BD75C0844CF4}" type="sibTrans" cxnId="{98461B92-005D-4735-BA28-C57899C0EB15}">
      <dgm:prSet/>
      <dgm:spPr/>
      <dgm:t>
        <a:bodyPr/>
        <a:lstStyle/>
        <a:p>
          <a:endParaRPr lang="en-US"/>
        </a:p>
      </dgm:t>
    </dgm:pt>
    <dgm:pt modelId="{0CC723F0-2168-446A-AD2A-8FB9CA027C56}">
      <dgm:prSet/>
      <dgm:spPr/>
      <dgm:t>
        <a:bodyPr/>
        <a:lstStyle/>
        <a:p>
          <a:r>
            <a:rPr lang="en-US"/>
            <a:t>INTERCOSTAL MUSCLES</a:t>
          </a:r>
          <a:br>
            <a:rPr lang="en-US"/>
          </a:br>
          <a:endParaRPr lang="en-US"/>
        </a:p>
      </dgm:t>
    </dgm:pt>
    <dgm:pt modelId="{DC57DDA4-1237-432E-BEF3-7D37A13A398A}" type="parTrans" cxnId="{70D1E82F-BB6B-498A-9F7F-2EEDB9E77F55}">
      <dgm:prSet/>
      <dgm:spPr/>
      <dgm:t>
        <a:bodyPr/>
        <a:lstStyle/>
        <a:p>
          <a:endParaRPr lang="en-US"/>
        </a:p>
      </dgm:t>
    </dgm:pt>
    <dgm:pt modelId="{66C8A0EF-31DF-40F1-AEE1-9153F06219F1}" type="sibTrans" cxnId="{70D1E82F-BB6B-498A-9F7F-2EEDB9E77F55}">
      <dgm:prSet/>
      <dgm:spPr/>
      <dgm:t>
        <a:bodyPr/>
        <a:lstStyle/>
        <a:p>
          <a:endParaRPr lang="en-US"/>
        </a:p>
      </dgm:t>
    </dgm:pt>
    <dgm:pt modelId="{F964F590-C11E-4A40-AA6B-794BB7C401B3}" type="pres">
      <dgm:prSet presAssocID="{C6D52464-CF78-44D2-9BB3-A2D34E33B54C}" presName="linear" presStyleCnt="0">
        <dgm:presLayoutVars>
          <dgm:animLvl val="lvl"/>
          <dgm:resizeHandles val="exact"/>
        </dgm:presLayoutVars>
      </dgm:prSet>
      <dgm:spPr/>
    </dgm:pt>
    <dgm:pt modelId="{67080E21-1736-4966-928D-C9062355094C}" type="pres">
      <dgm:prSet presAssocID="{0248806B-1E6F-446A-81AC-F0D5DF42B14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8FFB7E9-7B83-43F4-A0AA-D6DB71B391CF}" type="pres">
      <dgm:prSet presAssocID="{624514CF-99F9-4C78-ADE8-27D8A73FA1A5}" presName="spacer" presStyleCnt="0"/>
      <dgm:spPr/>
    </dgm:pt>
    <dgm:pt modelId="{50DAC5F6-E30B-496F-AAE5-AEF63E9F3C73}" type="pres">
      <dgm:prSet presAssocID="{93167CA6-32B6-41CF-8583-D82DFE79AA2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844188D-3CCE-47EC-836E-8BDC47209D3D}" type="pres">
      <dgm:prSet presAssocID="{3BFFAFB5-128D-4FF9-AD28-7AE71C2F7B24}" presName="spacer" presStyleCnt="0"/>
      <dgm:spPr/>
    </dgm:pt>
    <dgm:pt modelId="{2BD7C80C-0F0B-435A-B632-04D8C1C537C9}" type="pres">
      <dgm:prSet presAssocID="{FB268480-8C93-4A5E-8C02-BCA533049B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A756F55-2197-47AD-9567-E39F2A2F2057}" type="pres">
      <dgm:prSet presAssocID="{3516E0F9-7674-4CBE-AD34-BD75C0844CF4}" presName="spacer" presStyleCnt="0"/>
      <dgm:spPr/>
    </dgm:pt>
    <dgm:pt modelId="{5FE0BCAA-B086-4ECD-B6DE-4F9C2013E2B9}" type="pres">
      <dgm:prSet presAssocID="{0CC723F0-2168-446A-AD2A-8FB9CA027C5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F4C860D-0AEE-4EBB-BFBE-D34C2DB0504C}" type="presOf" srcId="{93167CA6-32B6-41CF-8583-D82DFE79AA26}" destId="{50DAC5F6-E30B-496F-AAE5-AEF63E9F3C73}" srcOrd="0" destOrd="0" presId="urn:microsoft.com/office/officeart/2005/8/layout/vList2"/>
    <dgm:cxn modelId="{A6D34D2B-B3CA-4C6F-992B-18ACE624092E}" type="presOf" srcId="{0CC723F0-2168-446A-AD2A-8FB9CA027C56}" destId="{5FE0BCAA-B086-4ECD-B6DE-4F9C2013E2B9}" srcOrd="0" destOrd="0" presId="urn:microsoft.com/office/officeart/2005/8/layout/vList2"/>
    <dgm:cxn modelId="{70D1E82F-BB6B-498A-9F7F-2EEDB9E77F55}" srcId="{C6D52464-CF78-44D2-9BB3-A2D34E33B54C}" destId="{0CC723F0-2168-446A-AD2A-8FB9CA027C56}" srcOrd="3" destOrd="0" parTransId="{DC57DDA4-1237-432E-BEF3-7D37A13A398A}" sibTransId="{66C8A0EF-31DF-40F1-AEE1-9153F06219F1}"/>
    <dgm:cxn modelId="{27010C74-FF7D-48C5-B63D-8D6CDA5DAB13}" type="presOf" srcId="{C6D52464-CF78-44D2-9BB3-A2D34E33B54C}" destId="{F964F590-C11E-4A40-AA6B-794BB7C401B3}" srcOrd="0" destOrd="0" presId="urn:microsoft.com/office/officeart/2005/8/layout/vList2"/>
    <dgm:cxn modelId="{168B9776-935F-4BC8-8A89-D92E6CD13686}" srcId="{C6D52464-CF78-44D2-9BB3-A2D34E33B54C}" destId="{0248806B-1E6F-446A-81AC-F0D5DF42B148}" srcOrd="0" destOrd="0" parTransId="{C165C989-A609-4075-829D-C947A14202A5}" sibTransId="{624514CF-99F9-4C78-ADE8-27D8A73FA1A5}"/>
    <dgm:cxn modelId="{6A30335A-F6C3-4E4D-B1CD-73431E66BDD6}" type="presOf" srcId="{0248806B-1E6F-446A-81AC-F0D5DF42B148}" destId="{67080E21-1736-4966-928D-C9062355094C}" srcOrd="0" destOrd="0" presId="urn:microsoft.com/office/officeart/2005/8/layout/vList2"/>
    <dgm:cxn modelId="{98461B92-005D-4735-BA28-C57899C0EB15}" srcId="{C6D52464-CF78-44D2-9BB3-A2D34E33B54C}" destId="{FB268480-8C93-4A5E-8C02-BCA533049B52}" srcOrd="2" destOrd="0" parTransId="{2F455A03-9925-4CAC-AB36-B0A58F4DD7CC}" sibTransId="{3516E0F9-7674-4CBE-AD34-BD75C0844CF4}"/>
    <dgm:cxn modelId="{4C8D97B1-D184-48C5-BCFA-DE4994CFDF06}" srcId="{C6D52464-CF78-44D2-9BB3-A2D34E33B54C}" destId="{93167CA6-32B6-41CF-8583-D82DFE79AA26}" srcOrd="1" destOrd="0" parTransId="{476024D8-B9D3-455A-BC37-0587EE20544A}" sibTransId="{3BFFAFB5-128D-4FF9-AD28-7AE71C2F7B24}"/>
    <dgm:cxn modelId="{D93172E6-D7BF-4B2D-97DF-5A4686688D0D}" type="presOf" srcId="{FB268480-8C93-4A5E-8C02-BCA533049B52}" destId="{2BD7C80C-0F0B-435A-B632-04D8C1C537C9}" srcOrd="0" destOrd="0" presId="urn:microsoft.com/office/officeart/2005/8/layout/vList2"/>
    <dgm:cxn modelId="{E56E66F3-A32D-4D3F-8653-F6EC6080C35B}" type="presParOf" srcId="{F964F590-C11E-4A40-AA6B-794BB7C401B3}" destId="{67080E21-1736-4966-928D-C9062355094C}" srcOrd="0" destOrd="0" presId="urn:microsoft.com/office/officeart/2005/8/layout/vList2"/>
    <dgm:cxn modelId="{98193419-B4FF-49F5-A33A-772DBCAF25BE}" type="presParOf" srcId="{F964F590-C11E-4A40-AA6B-794BB7C401B3}" destId="{78FFB7E9-7B83-43F4-A0AA-D6DB71B391CF}" srcOrd="1" destOrd="0" presId="urn:microsoft.com/office/officeart/2005/8/layout/vList2"/>
    <dgm:cxn modelId="{9833A234-9FF8-4155-8F70-4D15F6B776CD}" type="presParOf" srcId="{F964F590-C11E-4A40-AA6B-794BB7C401B3}" destId="{50DAC5F6-E30B-496F-AAE5-AEF63E9F3C73}" srcOrd="2" destOrd="0" presId="urn:microsoft.com/office/officeart/2005/8/layout/vList2"/>
    <dgm:cxn modelId="{3E890F25-93E4-49FC-9D0D-BA2A56DABCCA}" type="presParOf" srcId="{F964F590-C11E-4A40-AA6B-794BB7C401B3}" destId="{6844188D-3CCE-47EC-836E-8BDC47209D3D}" srcOrd="3" destOrd="0" presId="urn:microsoft.com/office/officeart/2005/8/layout/vList2"/>
    <dgm:cxn modelId="{A51B8C73-AE14-4C8E-8851-8B051219185B}" type="presParOf" srcId="{F964F590-C11E-4A40-AA6B-794BB7C401B3}" destId="{2BD7C80C-0F0B-435A-B632-04D8C1C537C9}" srcOrd="4" destOrd="0" presId="urn:microsoft.com/office/officeart/2005/8/layout/vList2"/>
    <dgm:cxn modelId="{EE8CD322-4800-4859-88B7-B44696D30D6A}" type="presParOf" srcId="{F964F590-C11E-4A40-AA6B-794BB7C401B3}" destId="{0A756F55-2197-47AD-9567-E39F2A2F2057}" srcOrd="5" destOrd="0" presId="urn:microsoft.com/office/officeart/2005/8/layout/vList2"/>
    <dgm:cxn modelId="{2DB2296C-5158-4D6C-B2E2-FC109819A2F8}" type="presParOf" srcId="{F964F590-C11E-4A40-AA6B-794BB7C401B3}" destId="{5FE0BCAA-B086-4ECD-B6DE-4F9C2013E2B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80E21-1736-4966-928D-C9062355094C}">
      <dsp:nvSpPr>
        <dsp:cNvPr id="0" name=""/>
        <dsp:cNvSpPr/>
      </dsp:nvSpPr>
      <dsp:spPr>
        <a:xfrm>
          <a:off x="0" y="71693"/>
          <a:ext cx="6263640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INVOLUNTARY PROCESS</a:t>
          </a:r>
        </a:p>
      </dsp:txBody>
      <dsp:txXfrm>
        <a:off x="62055" y="133748"/>
        <a:ext cx="6139530" cy="1147095"/>
      </dsp:txXfrm>
    </dsp:sp>
    <dsp:sp modelId="{50DAC5F6-E30B-496F-AAE5-AEF63E9F3C73}">
      <dsp:nvSpPr>
        <dsp:cNvPr id="0" name=""/>
        <dsp:cNvSpPr/>
      </dsp:nvSpPr>
      <dsp:spPr>
        <a:xfrm>
          <a:off x="0" y="1435058"/>
          <a:ext cx="6263640" cy="127120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CONTROLLED BY HIND BRAIN PONS/MEDULLA</a:t>
          </a:r>
        </a:p>
      </dsp:txBody>
      <dsp:txXfrm>
        <a:off x="62055" y="1497113"/>
        <a:ext cx="6139530" cy="1147095"/>
      </dsp:txXfrm>
    </dsp:sp>
    <dsp:sp modelId="{2BD7C80C-0F0B-435A-B632-04D8C1C537C9}">
      <dsp:nvSpPr>
        <dsp:cNvPr id="0" name=""/>
        <dsp:cNvSpPr/>
      </dsp:nvSpPr>
      <dsp:spPr>
        <a:xfrm>
          <a:off x="0" y="2798423"/>
          <a:ext cx="6263640" cy="127120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DIAPHRAGM </a:t>
          </a:r>
        </a:p>
      </dsp:txBody>
      <dsp:txXfrm>
        <a:off x="62055" y="2860478"/>
        <a:ext cx="6139530" cy="1147095"/>
      </dsp:txXfrm>
    </dsp:sp>
    <dsp:sp modelId="{5FE0BCAA-B086-4ECD-B6DE-4F9C2013E2B9}">
      <dsp:nvSpPr>
        <dsp:cNvPr id="0" name=""/>
        <dsp:cNvSpPr/>
      </dsp:nvSpPr>
      <dsp:spPr>
        <a:xfrm>
          <a:off x="0" y="4161789"/>
          <a:ext cx="6263640" cy="12712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INTERCOSTAL MUSCLES</a:t>
          </a:r>
          <a:br>
            <a:rPr lang="en-US" sz="3200" kern="1200"/>
          </a:br>
          <a:endParaRPr lang="en-US" sz="3200" kern="1200"/>
        </a:p>
      </dsp:txBody>
      <dsp:txXfrm>
        <a:off x="62055" y="4223844"/>
        <a:ext cx="6139530" cy="11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07A8-9419-55C5-712B-07314D41E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B25A5-F375-81ED-34C2-DF146CA30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8EC75-16DE-D6D2-55D6-BD23E92E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D31D-5B5E-4CF7-8F05-252B399D809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8A747-0F17-0CC0-F4A5-84A99B1E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EDD3B-5A48-2E94-2090-3DFEACEE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9200-B536-4483-8C1D-E44629C0D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8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B0E2-B1AC-4C87-EA60-F446692B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335BC-9CB9-15F1-6831-F4C44F911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C37EE-DBA0-7F5B-27AD-9AA5083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D31D-5B5E-4CF7-8F05-252B399D809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055C-48FD-58C5-69BE-C187B65B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9713D-B195-E144-F5A4-BAD20C2B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9200-B536-4483-8C1D-E44629C0D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8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E0FCD-E5EA-3DBB-F671-B562E93C5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158ED-63CE-B85B-2589-7C63176D1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12F53-2620-2CAE-B16A-7168505F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D31D-5B5E-4CF7-8F05-252B399D809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16B4D-241C-7B56-3BE8-937E4F62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61D38-1BB0-401B-E10A-C4FAE09D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9200-B536-4483-8C1D-E44629C0D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5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8DD4-B42A-4461-4F45-490DA22D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6C8A5-8BF3-E644-DDD8-85C067D94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82692-3998-CBA6-34C0-C1A8CDC1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D31D-5B5E-4CF7-8F05-252B399D809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59B3B-3B95-25ED-2606-9B5CBA5C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0B3D1-2EC8-1F53-DDB7-241D1EC7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9200-B536-4483-8C1D-E44629C0D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6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DC98-3EF5-3393-A296-58F5FB5D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00D36-34C9-3B0D-C52D-63AC6C755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787BD-C69A-D2BF-9525-28E74068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D31D-5B5E-4CF7-8F05-252B399D809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2AE93-6A8E-A583-BCC4-F07536A7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D00E8-1B31-8C64-D3E9-986B9EBD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9200-B536-4483-8C1D-E44629C0D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175C-9221-037B-F10B-64A04990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BCA91-24A8-149D-D7CA-11484760F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429A1-77CA-F152-5433-D9997A11B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4755F-D621-ABEC-E549-2C3A6A54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D31D-5B5E-4CF7-8F05-252B399D809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7428D-7625-CE41-6F27-79768477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BCD57-7081-0582-964D-139B0233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9200-B536-4483-8C1D-E44629C0D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6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CB5B-F145-A605-9883-3A127607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2C357-BFEC-E2A7-914B-C5687CF67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05971-A82F-B6A4-BC79-EEDD4A55C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177F9-7AE1-EB9F-77EA-FE1036876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8655F-FF7F-337C-F5A5-AD41C1050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7A907C-01A7-5E84-5F24-F0B14DC9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D31D-5B5E-4CF7-8F05-252B399D809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98F235-EAEB-C469-6423-23C3608B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48F62-93BE-080C-03D0-46FBCC21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9200-B536-4483-8C1D-E44629C0D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DD22-8141-EA14-C485-52F24ED1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35F08-1FF7-B01A-CEAF-E293DC51E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D31D-5B5E-4CF7-8F05-252B399D809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37AB2-885A-175E-4179-076DC7FF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6A79E-ED6A-FFE5-1DCA-6A47AEA7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9200-B536-4483-8C1D-E44629C0D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3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D33CD3-180F-F6A6-92EB-7502F22F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D31D-5B5E-4CF7-8F05-252B399D809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231C9-D932-B08A-8B08-4741A3AD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6F5C8-40B3-59CB-C457-3D8CE02E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9200-B536-4483-8C1D-E44629C0D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D03A8-2206-9B02-EF80-47F141F7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6D759-281F-D3DD-2A77-43BDCDCA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DFDA5-22AB-1F86-B926-14E986850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E28A8-1A84-97BB-160F-40B2373F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D31D-5B5E-4CF7-8F05-252B399D809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C8815-3C5B-0AAC-287A-32236D5D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A8383-13D5-EA81-1D71-0E419AED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9200-B536-4483-8C1D-E44629C0D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01EE-BB91-EBA4-16F9-D89166028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B2ECC-4D61-7CFC-EE47-D7EFB9CF2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D9522-B599-5F43-DBC2-4B2430EBE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FA04B-A47C-1FF0-49DA-05A57C90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D31D-5B5E-4CF7-8F05-252B399D809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ACC6D-9D9A-309E-2034-4E7A6147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0872D-1A2A-19E0-947A-8B01D1FF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9200-B536-4483-8C1D-E44629C0D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54057-EE81-9675-FFAD-B7F46374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3D918-8C3C-C205-6804-622B510F4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A5D1E-2240-FDA7-9962-515FDA68A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9D31D-5B5E-4CF7-8F05-252B399D809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B5B6-A5C4-A400-2A0B-75130B51D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E9D37-57A9-7667-3898-191948824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9200-B536-4483-8C1D-E44629C0D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PovpAXcmIU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FB0A-4FAB-A029-36B4-6971AD320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u="sng" dirty="0"/>
              <a:t>SHORTNESS OF BREATH</a:t>
            </a:r>
            <a:br>
              <a:rPr lang="en-US" dirty="0"/>
            </a:br>
            <a:r>
              <a:rPr lang="en-US" dirty="0"/>
              <a:t>complaint of Aging seniors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5DA96-1925-FB2C-28AB-23B61E037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9989"/>
            <a:ext cx="9144000" cy="1655762"/>
          </a:xfrm>
        </p:spPr>
        <p:txBody>
          <a:bodyPr>
            <a:normAutofit fontScale="85000" lnSpcReduction="10000"/>
          </a:bodyPr>
          <a:lstStyle/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A DIAGNOSTIC ALGORITHM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3994470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2956-3252-65E3-1D4A-12CBE48F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                      </a:t>
            </a:r>
            <a:r>
              <a:rPr lang="en-US" b="1" u="sng" dirty="0"/>
              <a:t>LUNG STRUCTURE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A0B95E4-034C-123B-EE8F-A8A05A4B1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2" y="1370738"/>
            <a:ext cx="10018643" cy="5278540"/>
          </a:xfrm>
        </p:spPr>
      </p:pic>
    </p:spTree>
    <p:extLst>
      <p:ext uri="{BB962C8B-B14F-4D97-AF65-F5344CB8AC3E}">
        <p14:creationId xmlns:p14="http://schemas.microsoft.com/office/powerpoint/2010/main" val="241153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26B1E-0525-676D-A412-027891F6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</a:t>
            </a:r>
            <a:r>
              <a:rPr lang="en-US" b="1" u="sng" dirty="0"/>
              <a:t>EXCHANGE OF OXYGEN AND CO2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00B86F59-EE52-1899-0762-E7B8F8ACC0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5" y="1825625"/>
            <a:ext cx="5088835" cy="4744140"/>
          </a:xfrm>
        </p:spPr>
      </p:pic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2A3AE372-EBFD-D5C5-C65D-1172CBED6D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27" y="1825625"/>
            <a:ext cx="5124521" cy="4495662"/>
          </a:xfrm>
        </p:spPr>
      </p:pic>
    </p:spTree>
    <p:extLst>
      <p:ext uri="{BB962C8B-B14F-4D97-AF65-F5344CB8AC3E}">
        <p14:creationId xmlns:p14="http://schemas.microsoft.com/office/powerpoint/2010/main" val="132365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4D10-C401-43C0-6322-517A7BDEC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                        </a:t>
            </a:r>
            <a:r>
              <a:rPr lang="en-US" b="1" u="sng" dirty="0"/>
              <a:t>EXCHANGE OF GASES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BC549756-6CAB-E795-2B0C-12203B099E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490252" cy="4802187"/>
          </a:xfrm>
        </p:spPr>
      </p:pic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41CC2AA1-233C-A8B8-BDE3-9A50CAA928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26" y="1550503"/>
            <a:ext cx="5675244" cy="4942371"/>
          </a:xfrm>
        </p:spPr>
      </p:pic>
    </p:spTree>
    <p:extLst>
      <p:ext uri="{BB962C8B-B14F-4D97-AF65-F5344CB8AC3E}">
        <p14:creationId xmlns:p14="http://schemas.microsoft.com/office/powerpoint/2010/main" val="125301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5DDECC-A11E-434E-87B2-8997CD38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B54A4D14-513F-4121-92D3-5CCB4689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C3411F1-AD17-499D-AFEF-2F300F6DF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0BF2CBE-B1E9-4C42-89DC-C35E4E651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72C95A87-DCDB-41C4-B774-744B3ECBE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BCB97515-32FF-43A6-A51C-B140193A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9C6379D3-7045-4B76-9409-6D23D753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C324CDD-B30F-47DD-8627-E2171D5E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61B1C1DE-4201-4989-BE65-41ADC2472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0A9092BE-A36C-4833-8E71-2850F4AF7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806398CC-D327-4E06-838C-31119BD5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1E3F0C5B-76A9-4A8F-A1CB-35C0DE83A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70A741CC-E736-448A-A94E-5C8BB9711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202722D1-549B-407E-BF75-2A1E8DB5B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5CA8D742-18BD-41B5-9C00-FCFFAED25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8BF81081-4C33-488E-A37E-B95567D0B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62F0DE0-CEBA-420B-8032-FB60893B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79C8D19E-E3D6-45A6-BCA2-5918A37D7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43280283-E04A-43CA-BFA1-F285486A2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38328CB6-0FC5-4AEA-BC7E-489267CB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3AF68F-D224-5579-FE5E-2166BA005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906" y="5665283"/>
            <a:ext cx="8081960" cy="9439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BREATHING ANIMATION</a:t>
            </a:r>
          </a:p>
        </p:txBody>
      </p:sp>
      <p:sp>
        <p:nvSpPr>
          <p:cNvPr id="59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D0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6E168E2-3256-43A5-9298-9E5A6AE8F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D0857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3D Medical   Mechanics of breathing L   v 1 0">
            <a:hlinkClick r:id="" action="ppaction://media"/>
            <a:extLst>
              <a:ext uri="{FF2B5EF4-FFF2-40B4-BE49-F238E27FC236}">
                <a16:creationId xmlns:a16="http://schemas.microsoft.com/office/drawing/2014/main" id="{213A305D-5F5F-5960-C22F-E5D3D5F9E38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227861"/>
            <a:ext cx="11868150" cy="5691448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6077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D23C-CC5A-CC4D-7DF0-295AD5C9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MARRIED COUPLE : HEART WEDS LUNGS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A4A98EB-80A0-1AAF-1A2A-3C679A007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35" y="1610140"/>
            <a:ext cx="8378687" cy="5128590"/>
          </a:xfrm>
        </p:spPr>
      </p:pic>
    </p:spTree>
    <p:extLst>
      <p:ext uri="{BB962C8B-B14F-4D97-AF65-F5344CB8AC3E}">
        <p14:creationId xmlns:p14="http://schemas.microsoft.com/office/powerpoint/2010/main" val="261399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950FF-252A-D0D3-0329-92006568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solidFill>
                  <a:srgbClr val="FFFFFF"/>
                </a:solidFill>
              </a:rPr>
              <a:t>             PUMP AND OXYGEN GENERATORS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8D1C1630-EC07-728F-A99E-64466C5B32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570224"/>
            <a:ext cx="5455917" cy="371082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314F2173-EC70-9C1A-8764-DCC52EAD2E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3112175"/>
            <a:ext cx="5455917" cy="26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68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AF20D-1D1A-0555-5E0C-387DB72F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solidFill>
                  <a:srgbClr val="FFFFFF"/>
                </a:solidFill>
              </a:rPr>
              <a:t>            STRUCTURE OF THE HUMAN PUMP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2A9644E3-9A17-568C-A0DA-3A91F29631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2" y="2426818"/>
            <a:ext cx="4393007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9DD2BB5-5754-1F4A-4CF7-F6D9F043BF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6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CE02-D755-E4CF-39AA-ED1003F3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</a:t>
            </a:r>
            <a:r>
              <a:rPr lang="en-US" b="1" u="sng" dirty="0"/>
              <a:t>HUMAN HEART DIVISION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AE380C7-02A6-A61D-494A-FEDA08C09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1892300"/>
            <a:ext cx="8020050" cy="4813300"/>
          </a:xfrm>
        </p:spPr>
      </p:pic>
    </p:spTree>
    <p:extLst>
      <p:ext uri="{BB962C8B-B14F-4D97-AF65-F5344CB8AC3E}">
        <p14:creationId xmlns:p14="http://schemas.microsoft.com/office/powerpoint/2010/main" val="2415645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D5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0525C-4402-566D-124B-61F3EE86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ARTERIAL AND VENOUS CIRCULATION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897BEDAE-3A72-F508-955E-8839E0346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171162"/>
            <a:ext cx="7347537" cy="66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02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6D39-1932-312D-E3FC-453B6CB7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</a:t>
            </a:r>
            <a:r>
              <a:rPr lang="en-US" b="1" u="sng" dirty="0"/>
              <a:t>SHORTNESS OF BREATH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8ED91-E5B8-A318-EC2C-AB674BB5C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HEART AND LUNGS transport oxygen to your cells and remove carbon dioxide from cells</a:t>
            </a:r>
          </a:p>
          <a:p>
            <a:r>
              <a:rPr lang="en-US" dirty="0"/>
              <a:t>Any disease of Heart and lungs will cause Shortness of breath</a:t>
            </a:r>
          </a:p>
        </p:txBody>
      </p:sp>
    </p:spTree>
    <p:extLst>
      <p:ext uri="{BB962C8B-B14F-4D97-AF65-F5344CB8AC3E}">
        <p14:creationId xmlns:p14="http://schemas.microsoft.com/office/powerpoint/2010/main" val="338718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616D5-7012-B251-4D09-10E919C919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b="1" u="sng" dirty="0"/>
              <a:t>HUMAN BODY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9D8EE-EC47-B66A-B6CE-1672852FF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4683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1. SOPHISTICATED MARVELOUS CREATION OF ALMIGHTY</a:t>
            </a:r>
          </a:p>
          <a:p>
            <a:pPr algn="l"/>
            <a:r>
              <a:rPr lang="en-US" dirty="0"/>
              <a:t>2. PERFECTLY RUN </a:t>
            </a:r>
          </a:p>
          <a:p>
            <a:pPr algn="l"/>
            <a:r>
              <a:rPr lang="en-US" dirty="0"/>
              <a:t>3.GREAT COORDINATION OF DIFFERENT SUB-UNITS</a:t>
            </a:r>
          </a:p>
          <a:p>
            <a:pPr algn="l"/>
            <a:r>
              <a:rPr lang="en-US" dirty="0"/>
              <a:t>4.SYNCHRONY OF SUPPLY AND DEMAND</a:t>
            </a:r>
          </a:p>
          <a:p>
            <a:pPr algn="l"/>
            <a:r>
              <a:rPr lang="en-US" dirty="0"/>
              <a:t>5.OPERATIONAL ROUND THE CLOCK</a:t>
            </a:r>
          </a:p>
          <a:p>
            <a:pPr algn="l"/>
            <a:r>
              <a:rPr lang="en-US" dirty="0"/>
              <a:t>6.NO VACATIONS OR BREAKS</a:t>
            </a:r>
          </a:p>
          <a:p>
            <a:pPr algn="l"/>
            <a:r>
              <a:rPr lang="en-US" dirty="0"/>
              <a:t>7.REQUIRES DAILY MAINTENANCE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52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6E54-8482-5E3A-98B5-00245D4D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</a:t>
            </a:r>
            <a:r>
              <a:rPr lang="en-US" b="1" u="sng" dirty="0"/>
              <a:t>CAUSES OF SHORTNESS OF BREATH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467F7-CC86-6F36-030C-B53A88225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GENERALIZED WEAKNESS</a:t>
            </a:r>
          </a:p>
          <a:p>
            <a:r>
              <a:rPr lang="en-US" dirty="0"/>
              <a:t>DECONDITIONING</a:t>
            </a:r>
          </a:p>
          <a:p>
            <a:r>
              <a:rPr lang="en-US" dirty="0"/>
              <a:t>PROLONGED SICKNESS</a:t>
            </a:r>
          </a:p>
          <a:p>
            <a:r>
              <a:rPr lang="en-US" dirty="0"/>
              <a:t>ANEMIA</a:t>
            </a:r>
          </a:p>
          <a:p>
            <a:r>
              <a:rPr lang="en-US" dirty="0"/>
              <a:t>OBESITY</a:t>
            </a:r>
          </a:p>
          <a:p>
            <a:r>
              <a:rPr lang="en-US" dirty="0"/>
              <a:t>HEART PROBLEMS</a:t>
            </a:r>
          </a:p>
          <a:p>
            <a:r>
              <a:rPr lang="en-US" dirty="0"/>
              <a:t>LUNG PROBLEMS</a:t>
            </a:r>
          </a:p>
        </p:txBody>
      </p:sp>
    </p:spTree>
    <p:extLst>
      <p:ext uri="{BB962C8B-B14F-4D97-AF65-F5344CB8AC3E}">
        <p14:creationId xmlns:p14="http://schemas.microsoft.com/office/powerpoint/2010/main" val="692592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EE37B-08E4-9F0E-FAFC-4C067151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742" y="1581326"/>
            <a:ext cx="6705067" cy="37795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</a:t>
            </a:r>
            <a:r>
              <a:rPr lang="en-US" sz="24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CAUSES OF SHORTNESS OF BREATH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1.AIRWAY AND LUNG DISEASES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2.HEART AND PERICADIAL DISEASES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3.STRENUOUS EXERCISE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4.OBESITY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5.EXTREME TEMPERATURE CHANGES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6.HIGH ALTITUDE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7.BAD AIR QUALITY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8.ANEMIA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9.ANXIETY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10.DECONDITIONING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F0D3DE-EC74-4C9F-AFA1-DC5CE523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6347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493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F03F6-822C-FBC0-A1FE-8CA2E951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SUDDEN CAUSES OF SHORTNESS OF BREATH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8BFE0-19C1-6AFB-FA4E-7FD9781A7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000"/>
              <a:t>ALLERGIC REACTION</a:t>
            </a:r>
          </a:p>
          <a:p>
            <a:r>
              <a:rPr lang="en-US" sz="2000"/>
              <a:t>ANXIETY ATTACK</a:t>
            </a:r>
          </a:p>
          <a:p>
            <a:r>
              <a:rPr lang="en-US" sz="2000"/>
              <a:t>CO POISONING</a:t>
            </a:r>
          </a:p>
          <a:p>
            <a:r>
              <a:rPr lang="en-US" sz="2000"/>
              <a:t>UPPER AIRWAY OBSTRUCTION</a:t>
            </a:r>
          </a:p>
          <a:p>
            <a:r>
              <a:rPr lang="en-US" sz="2000"/>
              <a:t>SUDDEN BLOOD LOSS</a:t>
            </a:r>
          </a:p>
          <a:p>
            <a:r>
              <a:rPr lang="en-US" sz="2000"/>
              <a:t>COPD EXACERBATION</a:t>
            </a:r>
          </a:p>
          <a:p>
            <a:r>
              <a:rPr lang="en-US" sz="2000"/>
              <a:t>COVID</a:t>
            </a:r>
          </a:p>
          <a:p>
            <a:r>
              <a:rPr lang="en-US" sz="2000"/>
              <a:t>PNEUMONIA</a:t>
            </a:r>
          </a:p>
          <a:p>
            <a:r>
              <a:rPr lang="en-US" sz="2000"/>
              <a:t>PNEUMOTHORAX</a:t>
            </a:r>
          </a:p>
          <a:p>
            <a:r>
              <a:rPr lang="en-US" sz="2000"/>
              <a:t>PULMONARY EMBOLISM</a:t>
            </a:r>
          </a:p>
          <a:p>
            <a:r>
              <a:rPr lang="en-US" sz="2000"/>
              <a:t>HEART ATTACK</a:t>
            </a:r>
          </a:p>
          <a:p>
            <a:r>
              <a:rPr lang="en-US" sz="2000"/>
              <a:t>HEART FAILURE</a:t>
            </a:r>
          </a:p>
          <a:p>
            <a:r>
              <a:rPr lang="en-US" sz="2000"/>
              <a:t>ARRYTHMIAS</a:t>
            </a:r>
          </a:p>
          <a:p>
            <a:r>
              <a:rPr lang="en-US" sz="2000"/>
              <a:t>CARDIAC TAMPONADE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05584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98520-F964-3F6F-F946-C197CA67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LUNG PROBLEMS CAUSING SHORTNESS OF BREATH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72D2A-347E-211B-B298-2A47C1960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CHEST WALL MUSCLE WEAKNESS</a:t>
            </a:r>
          </a:p>
          <a:p>
            <a:r>
              <a:rPr lang="en-US" dirty="0"/>
              <a:t>FLUID/AIR AROUND LUNGS</a:t>
            </a:r>
          </a:p>
          <a:p>
            <a:r>
              <a:rPr lang="en-US" dirty="0"/>
              <a:t>LUNG PARENCHYMA</a:t>
            </a:r>
          </a:p>
          <a:p>
            <a:r>
              <a:rPr lang="en-US" dirty="0"/>
              <a:t>TRACHEO -BRONCHIAL OBSTRUCTION</a:t>
            </a:r>
          </a:p>
          <a:p>
            <a:r>
              <a:rPr lang="en-US" dirty="0"/>
              <a:t>PUMONARY ARTERIAL OBSTRUCTION</a:t>
            </a:r>
          </a:p>
          <a:p>
            <a:r>
              <a:rPr lang="en-US" dirty="0"/>
              <a:t>PULMONARY VENOUS HYPERTENSION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25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8AD4-C8E7-56C3-9A02-11C2DDE6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HEART PROBLEMS CAUSING SHORTNESS OF BREATH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53E3-3B9F-6C75-649A-5333C74E1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PERICARDIAL FLUID</a:t>
            </a:r>
          </a:p>
          <a:p>
            <a:r>
              <a:rPr lang="en-US" dirty="0"/>
              <a:t>MYOCARDIAL WEAKNESS</a:t>
            </a:r>
          </a:p>
          <a:p>
            <a:r>
              <a:rPr lang="en-US" dirty="0"/>
              <a:t>VALVULAR HEART DISEASE</a:t>
            </a:r>
          </a:p>
          <a:p>
            <a:r>
              <a:rPr lang="en-US" dirty="0"/>
              <a:t>CORONARY ARTERY DISEASE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6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FF338-50CE-0083-9345-7C40EC25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CHRONIC CAUSES OF SHORTNESS OF BREATH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85FE7-D432-AC72-56A4-B2A1A088E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633"/>
            <a:ext cx="10515600" cy="4351338"/>
          </a:xfrm>
        </p:spPr>
        <p:txBody>
          <a:bodyPr/>
          <a:lstStyle/>
          <a:p>
            <a:r>
              <a:rPr lang="en-US" dirty="0"/>
              <a:t>ASTHMA</a:t>
            </a:r>
          </a:p>
          <a:p>
            <a:r>
              <a:rPr lang="en-US" dirty="0"/>
              <a:t>COPD</a:t>
            </a:r>
          </a:p>
          <a:p>
            <a:r>
              <a:rPr lang="en-US" dirty="0"/>
              <a:t>DECONDITIONING</a:t>
            </a:r>
          </a:p>
          <a:p>
            <a:r>
              <a:rPr lang="en-US" dirty="0"/>
              <a:t>HEART DYSFUNCTION</a:t>
            </a:r>
          </a:p>
          <a:p>
            <a:r>
              <a:rPr lang="en-US" dirty="0"/>
              <a:t>OBESITY/POOR FITNESS</a:t>
            </a:r>
          </a:p>
          <a:p>
            <a:r>
              <a:rPr lang="en-US" dirty="0"/>
              <a:t>PLEURAL EFFUSION</a:t>
            </a:r>
          </a:p>
          <a:p>
            <a:r>
              <a:rPr lang="en-US" dirty="0"/>
              <a:t>INTERSTITIAL LUNG DISEASE</a:t>
            </a:r>
          </a:p>
        </p:txBody>
      </p:sp>
    </p:spTree>
    <p:extLst>
      <p:ext uri="{BB962C8B-B14F-4D97-AF65-F5344CB8AC3E}">
        <p14:creationId xmlns:p14="http://schemas.microsoft.com/office/powerpoint/2010/main" val="2199469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BAFD5-92E4-1EDE-C178-A0FF8E6D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LUNG STRUCTURE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CCEF11F-6336-465A-30B9-66185BAA3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94" y="371891"/>
            <a:ext cx="7736049" cy="636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27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D583-EA49-315E-F374-9AEBAC1E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b="1" u="sng" dirty="0"/>
              <a:t>DIAGNOSIS OF SHORTNESS OF BREATH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3100B-A7B4-390C-343F-F4B8942AA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EXAMINATION  --AWAKE AND ALERT</a:t>
            </a:r>
          </a:p>
          <a:p>
            <a:r>
              <a:rPr lang="en-US" dirty="0"/>
              <a:t>PULSE /OXIMETRY</a:t>
            </a:r>
          </a:p>
          <a:p>
            <a:r>
              <a:rPr lang="en-US" dirty="0"/>
              <a:t>RESPIRATIONS</a:t>
            </a:r>
          </a:p>
          <a:p>
            <a:r>
              <a:rPr lang="en-US" dirty="0"/>
              <a:t>BLOOD PRESSURE</a:t>
            </a:r>
          </a:p>
          <a:p>
            <a:r>
              <a:rPr lang="en-US" dirty="0"/>
              <a:t>TEMPERATURE</a:t>
            </a:r>
          </a:p>
          <a:p>
            <a:r>
              <a:rPr lang="en-US" dirty="0"/>
              <a:t>LUNG EXAMINATION</a:t>
            </a:r>
          </a:p>
          <a:p>
            <a:r>
              <a:rPr lang="en-US" dirty="0"/>
              <a:t>HEART EXAMINATION</a:t>
            </a:r>
          </a:p>
          <a:p>
            <a:r>
              <a:rPr lang="en-US" dirty="0"/>
              <a:t>ABDOMINAL EXAMINATION</a:t>
            </a:r>
          </a:p>
          <a:p>
            <a:r>
              <a:rPr lang="en-US" dirty="0"/>
              <a:t>VASCULAR EXAMINATION</a:t>
            </a:r>
          </a:p>
        </p:txBody>
      </p:sp>
    </p:spTree>
    <p:extLst>
      <p:ext uri="{BB962C8B-B14F-4D97-AF65-F5344CB8AC3E}">
        <p14:creationId xmlns:p14="http://schemas.microsoft.com/office/powerpoint/2010/main" val="2762530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0BF1-BD41-DDA9-929F-84768512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DIAGNOSTIC TESTS FOR SHORTNESS OF BREATH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C0AC5-D50B-84D4-6AE2-94449CFE7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BLOOD WORK</a:t>
            </a:r>
          </a:p>
          <a:p>
            <a:r>
              <a:rPr lang="en-US" dirty="0"/>
              <a:t>URINE TEST</a:t>
            </a:r>
          </a:p>
          <a:p>
            <a:r>
              <a:rPr lang="en-US" dirty="0"/>
              <a:t>ECG</a:t>
            </a:r>
          </a:p>
          <a:p>
            <a:r>
              <a:rPr lang="en-US" dirty="0"/>
              <a:t>CHEST XRAY</a:t>
            </a:r>
          </a:p>
          <a:p>
            <a:r>
              <a:rPr lang="en-US" dirty="0"/>
              <a:t>CT SCANS OF CHEST /ABDOMEN</a:t>
            </a:r>
          </a:p>
          <a:p>
            <a:r>
              <a:rPr lang="en-US" dirty="0"/>
              <a:t>LUNG FUNCTION TESTS</a:t>
            </a:r>
          </a:p>
          <a:p>
            <a:r>
              <a:rPr lang="en-US" dirty="0"/>
              <a:t>ECHO </a:t>
            </a:r>
          </a:p>
          <a:p>
            <a:r>
              <a:rPr lang="en-US" dirty="0"/>
              <a:t>STRESS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75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4BC4C-D716-D044-52C4-EB81C002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NORMAL ANATOMY SEEN IN CT SCAN CHEST</a:t>
            </a:r>
          </a:p>
        </p:txBody>
      </p:sp>
      <p:pic>
        <p:nvPicPr>
          <p:cNvPr id="5" name="Content Placeholder 4" descr="A picture containing indoor, device, meter, gauge&#10;&#10;Description automatically generated">
            <a:extLst>
              <a:ext uri="{FF2B5EF4-FFF2-40B4-BE49-F238E27FC236}">
                <a16:creationId xmlns:a16="http://schemas.microsoft.com/office/drawing/2014/main" id="{E0E5CEB1-F286-886D-E9C5-AD4423A0C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22" y="1808922"/>
            <a:ext cx="8726556" cy="4830417"/>
          </a:xfrm>
        </p:spPr>
      </p:pic>
    </p:spTree>
    <p:extLst>
      <p:ext uri="{BB962C8B-B14F-4D97-AF65-F5344CB8AC3E}">
        <p14:creationId xmlns:p14="http://schemas.microsoft.com/office/powerpoint/2010/main" val="206303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6EE5-6C98-DF55-2A0A-8FE85A13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</a:t>
            </a:r>
            <a:r>
              <a:rPr lang="en-US" b="1" u="sng" dirty="0"/>
              <a:t>SUB-UNITS OF HUMAN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A1429-6D37-76B2-A5D1-7AFE7717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527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NEUROLOGIC SYSTEM  --Brain / Spinal cord and Peripheral Nerves</a:t>
            </a:r>
          </a:p>
          <a:p>
            <a:r>
              <a:rPr lang="en-US" dirty="0"/>
              <a:t>CARDIOVASCULAR SYSTEM – Heart, arteries, Veins </a:t>
            </a:r>
          </a:p>
          <a:p>
            <a:r>
              <a:rPr lang="en-US" dirty="0"/>
              <a:t>RESPIRATORY SYSTEM –Nostrils ,trachea ,bronchi, alveoli</a:t>
            </a:r>
          </a:p>
          <a:p>
            <a:r>
              <a:rPr lang="en-US" dirty="0"/>
              <a:t>GASTROINTESTINAL SYSTEM including  Liver , spleen ,Pancreas</a:t>
            </a:r>
          </a:p>
          <a:p>
            <a:r>
              <a:rPr lang="en-US" dirty="0"/>
              <a:t>UROLOGIC SYSTEM-Kidney , Ureters, Bladder, Urethra</a:t>
            </a:r>
          </a:p>
          <a:p>
            <a:r>
              <a:rPr lang="en-US" dirty="0"/>
              <a:t>MUSCULO-SKELETAL SYSTEM- Upper  body, lower body</a:t>
            </a:r>
          </a:p>
          <a:p>
            <a:r>
              <a:rPr lang="en-US" dirty="0"/>
              <a:t>ENDOCRINE SYSTEM- Pituitary, Thyroid,  Parathyroid, Thymus, Adrenals,</a:t>
            </a:r>
          </a:p>
          <a:p>
            <a:r>
              <a:rPr lang="en-US" dirty="0"/>
              <a:t>REPRODUCTIVE SYSTEM Male and female</a:t>
            </a:r>
          </a:p>
          <a:p>
            <a:r>
              <a:rPr lang="en-US" dirty="0"/>
              <a:t>LYMPHATIC SYSTEM/HEMATOPOIETIC-Bone Marrow, Spleen, Lymph nodes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68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6393-BDD6-2890-5356-254EE1EB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</a:t>
            </a:r>
            <a:r>
              <a:rPr lang="en-US" b="1" u="sng" dirty="0"/>
              <a:t>CT SCAN OF CHEST</a:t>
            </a:r>
          </a:p>
        </p:txBody>
      </p:sp>
      <p:pic>
        <p:nvPicPr>
          <p:cNvPr id="5" name="Content Placeholder 4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A9CB334D-3DA4-09A8-741C-30BA63B81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31" y="1848679"/>
            <a:ext cx="8507896" cy="4880112"/>
          </a:xfrm>
        </p:spPr>
      </p:pic>
    </p:spTree>
    <p:extLst>
      <p:ext uri="{BB962C8B-B14F-4D97-AF65-F5344CB8AC3E}">
        <p14:creationId xmlns:p14="http://schemas.microsoft.com/office/powerpoint/2010/main" val="2478778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B393-1619-ECE1-D706-5E2B4C550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</a:t>
            </a:r>
            <a:r>
              <a:rPr lang="en-US" b="1" u="sng" dirty="0"/>
              <a:t>ABNORMAL CT SCAN OF CHEST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899479DF-98D0-40CF-2342-D36390E81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52" y="1486894"/>
            <a:ext cx="7267078" cy="4800600"/>
          </a:xfrm>
        </p:spPr>
      </p:pic>
    </p:spTree>
    <p:extLst>
      <p:ext uri="{BB962C8B-B14F-4D97-AF65-F5344CB8AC3E}">
        <p14:creationId xmlns:p14="http://schemas.microsoft.com/office/powerpoint/2010/main" val="4096499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848C-A56F-4296-5169-0D79353C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        </a:t>
            </a:r>
            <a:r>
              <a:rPr lang="en-US" b="1" u="sng" dirty="0"/>
              <a:t>CAUSES OF SHORTNESS OF BREATH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D57A17-D907-A079-0DC5-31235CBF02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296" y="2172787"/>
            <a:ext cx="5741504" cy="4351338"/>
          </a:xfrm>
        </p:spPr>
      </p:pic>
      <p:pic>
        <p:nvPicPr>
          <p:cNvPr id="8" name="Content Placeholder 7" descr="A close-up of a person&#10;&#10;Description automatically generated with low confidence">
            <a:extLst>
              <a:ext uri="{FF2B5EF4-FFF2-40B4-BE49-F238E27FC236}">
                <a16:creationId xmlns:a16="http://schemas.microsoft.com/office/drawing/2014/main" id="{9EC15445-C344-6DC0-A3C9-71A1070D78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38" y="1292087"/>
            <a:ext cx="5646383" cy="5098774"/>
          </a:xfrm>
        </p:spPr>
      </p:pic>
    </p:spTree>
    <p:extLst>
      <p:ext uri="{BB962C8B-B14F-4D97-AF65-F5344CB8AC3E}">
        <p14:creationId xmlns:p14="http://schemas.microsoft.com/office/powerpoint/2010/main" val="4080429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AD84-7853-D7EE-8B9D-2A5FAEBA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CAUSES OF HUFFING/PUFFING</a:t>
            </a:r>
          </a:p>
        </p:txBody>
      </p:sp>
      <p:pic>
        <p:nvPicPr>
          <p:cNvPr id="6" name="Content Placeholder 5" descr="X-ray of a person's chest&#10;&#10;Description automatically generated with medium confidence">
            <a:extLst>
              <a:ext uri="{FF2B5EF4-FFF2-40B4-BE49-F238E27FC236}">
                <a16:creationId xmlns:a16="http://schemas.microsoft.com/office/drawing/2014/main" id="{D823AD7D-49A7-FAE5-15AA-BC639AC080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" y="1896269"/>
            <a:ext cx="5336071" cy="4693374"/>
          </a:xfrm>
        </p:spPr>
      </p:pic>
      <p:pic>
        <p:nvPicPr>
          <p:cNvPr id="8" name="Content Placeholder 7" descr="A picture containing x-ray film&#10;&#10;Description automatically generated">
            <a:extLst>
              <a:ext uri="{FF2B5EF4-FFF2-40B4-BE49-F238E27FC236}">
                <a16:creationId xmlns:a16="http://schemas.microsoft.com/office/drawing/2014/main" id="{BB5239F6-B0A3-DC66-F0E4-79FA3703B3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20" y="1825625"/>
            <a:ext cx="5604523" cy="4764018"/>
          </a:xfrm>
        </p:spPr>
      </p:pic>
    </p:spTree>
    <p:extLst>
      <p:ext uri="{BB962C8B-B14F-4D97-AF65-F5344CB8AC3E}">
        <p14:creationId xmlns:p14="http://schemas.microsoft.com/office/powerpoint/2010/main" val="4256061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9DF7-B9F3-99AB-11B0-2D3150B3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</a:t>
            </a:r>
            <a:r>
              <a:rPr lang="en-US" b="1" u="sng" dirty="0"/>
              <a:t>RIGHT LUNG TUMOR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D3325A-D902-26CC-D513-9F8EE9148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4" y="1819276"/>
            <a:ext cx="9515475" cy="4857750"/>
          </a:xfrm>
        </p:spPr>
      </p:pic>
    </p:spTree>
    <p:extLst>
      <p:ext uri="{BB962C8B-B14F-4D97-AF65-F5344CB8AC3E}">
        <p14:creationId xmlns:p14="http://schemas.microsoft.com/office/powerpoint/2010/main" val="862238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D40B-F876-D934-3F28-A74868B8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</a:t>
            </a:r>
            <a:r>
              <a:rPr lang="en-US" b="1" u="sng" dirty="0"/>
              <a:t>ABNORMAL CT SCAN OF CHEST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7863FA08-2CD6-CE60-E64D-6D74BA620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03" y="1818861"/>
            <a:ext cx="8696739" cy="4830417"/>
          </a:xfrm>
        </p:spPr>
      </p:pic>
    </p:spTree>
    <p:extLst>
      <p:ext uri="{BB962C8B-B14F-4D97-AF65-F5344CB8AC3E}">
        <p14:creationId xmlns:p14="http://schemas.microsoft.com/office/powerpoint/2010/main" val="3077226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F586-2EB6-B492-6B09-88193CB6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r>
              <a:rPr lang="en-US" b="1" u="sng" dirty="0"/>
              <a:t>NORMAL AND ABNORMAL CT SCAN CHEST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74D0E2E-AB7C-ED89-1BE5-FBA016E21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49" y="1868557"/>
            <a:ext cx="9611138" cy="4810539"/>
          </a:xfrm>
        </p:spPr>
      </p:pic>
    </p:spTree>
    <p:extLst>
      <p:ext uri="{BB962C8B-B14F-4D97-AF65-F5344CB8AC3E}">
        <p14:creationId xmlns:p14="http://schemas.microsoft.com/office/powerpoint/2010/main" val="1166806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327A-FFEA-F19D-0A1C-7D13A8DF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         </a:t>
            </a:r>
            <a:r>
              <a:rPr lang="en-US" b="1" u="sng" dirty="0"/>
              <a:t>CAUSES OF SHORTNESS OF BREATH</a:t>
            </a:r>
          </a:p>
        </p:txBody>
      </p:sp>
      <p:pic>
        <p:nvPicPr>
          <p:cNvPr id="5" name="Content Placeholder 4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1630D272-4544-B045-AF2D-D81F86FF3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21" y="1690688"/>
            <a:ext cx="10436087" cy="5506277"/>
          </a:xfrm>
        </p:spPr>
      </p:pic>
    </p:spTree>
    <p:extLst>
      <p:ext uri="{BB962C8B-B14F-4D97-AF65-F5344CB8AC3E}">
        <p14:creationId xmlns:p14="http://schemas.microsoft.com/office/powerpoint/2010/main" val="2847828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25B31-ACC6-2FDE-2437-25C37277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         </a:t>
            </a:r>
            <a:r>
              <a:rPr lang="en-US" b="1" u="sng" dirty="0"/>
              <a:t>CAUSES OF SHORTNESS OF BREATH</a:t>
            </a:r>
          </a:p>
        </p:txBody>
      </p:sp>
      <p:pic>
        <p:nvPicPr>
          <p:cNvPr id="13" name="Content Placeholder 12" descr="A picture containing text, spectacles, sunglasses, goggles&#10;&#10;Description automatically generated">
            <a:extLst>
              <a:ext uri="{FF2B5EF4-FFF2-40B4-BE49-F238E27FC236}">
                <a16:creationId xmlns:a16="http://schemas.microsoft.com/office/drawing/2014/main" id="{7F264EE2-D57B-B943-9997-E81FC43B62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931488" cy="4998347"/>
          </a:xfrm>
        </p:spPr>
      </p:pic>
      <p:pic>
        <p:nvPicPr>
          <p:cNvPr id="11" name="Content Placeholder 1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28AE423-DE45-35CE-8874-84698BBEA9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2" y="1690688"/>
            <a:ext cx="5931488" cy="5067921"/>
          </a:xfrm>
        </p:spPr>
      </p:pic>
    </p:spTree>
    <p:extLst>
      <p:ext uri="{BB962C8B-B14F-4D97-AF65-F5344CB8AC3E}">
        <p14:creationId xmlns:p14="http://schemas.microsoft.com/office/powerpoint/2010/main" val="2278985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DA15-1628-9CC5-9A20-6832C01C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         </a:t>
            </a:r>
            <a:r>
              <a:rPr lang="en-US" b="1" u="sng" dirty="0"/>
              <a:t>CAUSES OF SHORTNESS OF BREATH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3BA0F387-B35B-6F02-60E1-2316025A5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690688"/>
            <a:ext cx="6410325" cy="5167312"/>
          </a:xfrm>
        </p:spPr>
      </p:pic>
    </p:spTree>
    <p:extLst>
      <p:ext uri="{BB962C8B-B14F-4D97-AF65-F5344CB8AC3E}">
        <p14:creationId xmlns:p14="http://schemas.microsoft.com/office/powerpoint/2010/main" val="16396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8116-2C72-8076-78D1-1640AA91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67"/>
            <a:ext cx="10515600" cy="1578721"/>
          </a:xfrm>
        </p:spPr>
        <p:txBody>
          <a:bodyPr anchor="t"/>
          <a:lstStyle/>
          <a:p>
            <a:r>
              <a:rPr lang="en-US" dirty="0"/>
              <a:t>             </a:t>
            </a:r>
            <a:r>
              <a:rPr lang="en-US" b="1" u="sng" dirty="0"/>
              <a:t>ANATOMY OF HUMAN BODY</a:t>
            </a:r>
          </a:p>
        </p:txBody>
      </p:sp>
      <p:pic>
        <p:nvPicPr>
          <p:cNvPr id="5" name="Content Placeholder 4" descr="A picture containing text, book, indoor&#10;&#10;Description automatically generated">
            <a:extLst>
              <a:ext uri="{FF2B5EF4-FFF2-40B4-BE49-F238E27FC236}">
                <a16:creationId xmlns:a16="http://schemas.microsoft.com/office/drawing/2014/main" id="{60C433C2-8EF9-B98A-4369-D06BDC4E8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64" y="767394"/>
            <a:ext cx="5848350" cy="6202573"/>
          </a:xfrm>
        </p:spPr>
      </p:pic>
    </p:spTree>
    <p:extLst>
      <p:ext uri="{BB962C8B-B14F-4D97-AF65-F5344CB8AC3E}">
        <p14:creationId xmlns:p14="http://schemas.microsoft.com/office/powerpoint/2010/main" val="1833090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7BAD-7C1B-8AB0-B5A9-B88AED49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                     </a:t>
            </a:r>
            <a:r>
              <a:rPr lang="en-US" b="1" u="sng" dirty="0"/>
              <a:t>COPD /EMPHYSEMA</a:t>
            </a:r>
          </a:p>
        </p:txBody>
      </p:sp>
      <p:pic>
        <p:nvPicPr>
          <p:cNvPr id="5" name="Content Placeholder 4" descr="A fetus in a fetus&#10;&#10;Description automatically generated with low confidence">
            <a:extLst>
              <a:ext uri="{FF2B5EF4-FFF2-40B4-BE49-F238E27FC236}">
                <a16:creationId xmlns:a16="http://schemas.microsoft.com/office/drawing/2014/main" id="{162704F8-9C90-7ECD-F498-26EDAEB22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1590675"/>
            <a:ext cx="7229475" cy="5162549"/>
          </a:xfrm>
        </p:spPr>
      </p:pic>
    </p:spTree>
    <p:extLst>
      <p:ext uri="{BB962C8B-B14F-4D97-AF65-F5344CB8AC3E}">
        <p14:creationId xmlns:p14="http://schemas.microsoft.com/office/powerpoint/2010/main" val="390425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595A-24DE-4ED2-CAC8-E51CD810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                 </a:t>
            </a:r>
            <a:r>
              <a:rPr lang="en-US" b="1" u="sng" dirty="0"/>
              <a:t>INTERSTITIAL LUNG DISEASE</a:t>
            </a:r>
          </a:p>
        </p:txBody>
      </p:sp>
      <p:pic>
        <p:nvPicPr>
          <p:cNvPr id="5" name="Content Placeholder 4" descr="A close-up of a fetus&#10;&#10;Description automatically generated with low confidence">
            <a:extLst>
              <a:ext uri="{FF2B5EF4-FFF2-40B4-BE49-F238E27FC236}">
                <a16:creationId xmlns:a16="http://schemas.microsoft.com/office/drawing/2014/main" id="{403ABD83-392D-A65B-6FC4-0D56EA64B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1495425"/>
            <a:ext cx="6838950" cy="5214938"/>
          </a:xfrm>
        </p:spPr>
      </p:pic>
    </p:spTree>
    <p:extLst>
      <p:ext uri="{BB962C8B-B14F-4D97-AF65-F5344CB8AC3E}">
        <p14:creationId xmlns:p14="http://schemas.microsoft.com/office/powerpoint/2010/main" val="3428182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DBC9-E0FF-61CD-7050-C3E695B9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</a:t>
            </a:r>
            <a:r>
              <a:rPr lang="en-US" b="1" u="sng" dirty="0"/>
              <a:t>WHEN TO GO TO HOSPITAL WITH SOB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CB613-E0C4-F0F5-DC3C-FD7FFE4E5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 FINGERS/BLUE LIPS</a:t>
            </a:r>
          </a:p>
          <a:p>
            <a:r>
              <a:rPr lang="en-US" dirty="0"/>
              <a:t>CHEST PAIN/HEAVY CHEST/SWEATING/NAUSEA</a:t>
            </a:r>
          </a:p>
          <a:p>
            <a:r>
              <a:rPr lang="en-US" dirty="0"/>
              <a:t>PALPITATIONS</a:t>
            </a:r>
          </a:p>
          <a:p>
            <a:r>
              <a:rPr lang="en-US" dirty="0"/>
              <a:t>HIGH FEVER</a:t>
            </a:r>
          </a:p>
          <a:p>
            <a:r>
              <a:rPr lang="en-US" dirty="0"/>
              <a:t>STRIDOR/WHEEZING</a:t>
            </a:r>
          </a:p>
          <a:p>
            <a:r>
              <a:rPr lang="en-US" dirty="0"/>
              <a:t>SWOLLEN ANKLES/SWOLLEN FEET</a:t>
            </a:r>
          </a:p>
          <a:p>
            <a:r>
              <a:rPr lang="en-US" dirty="0"/>
              <a:t>COUGHING OVER 3 WEEKS</a:t>
            </a:r>
          </a:p>
        </p:txBody>
      </p:sp>
    </p:spTree>
    <p:extLst>
      <p:ext uri="{BB962C8B-B14F-4D97-AF65-F5344CB8AC3E}">
        <p14:creationId xmlns:p14="http://schemas.microsoft.com/office/powerpoint/2010/main" val="4129679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99857-172B-2BCE-7EE1-980DC84B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</a:t>
            </a:r>
            <a:r>
              <a:rPr lang="en-US" b="1" u="sng" dirty="0"/>
              <a:t>TREATMENT OF SHORTNESS OF BREATH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B3507-3F62-EE26-8661-7EE69276D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CAUSE</a:t>
            </a:r>
          </a:p>
          <a:p>
            <a:r>
              <a:rPr lang="en-US" dirty="0"/>
              <a:t>STOP SMOKING</a:t>
            </a:r>
          </a:p>
          <a:p>
            <a:r>
              <a:rPr lang="en-US" dirty="0"/>
              <a:t>LIFE STYLE CHANGES with Diet and Exercise</a:t>
            </a:r>
          </a:p>
          <a:p>
            <a:r>
              <a:rPr lang="en-US"/>
              <a:t>WEIGHT CONTROL</a:t>
            </a:r>
            <a:endParaRPr lang="en-US" dirty="0"/>
          </a:p>
          <a:p>
            <a:r>
              <a:rPr lang="en-US" dirty="0"/>
              <a:t>CHECK WITH DOCTOR</a:t>
            </a:r>
          </a:p>
          <a:p>
            <a:r>
              <a:rPr lang="en-US" dirty="0"/>
              <a:t>REHABILITATION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2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F86F3-C119-10E9-1B3D-1E92796F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                  NORMAL BREATHING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D4B8067-0FA0-7DD1-ADD9-F0559D722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34372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79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E429A-9E8E-4156-5603-C323A1EA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COMPUTER OF HUMAN MACHINE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14C8B54-EE9A-F25D-AA26-CF8513DBB6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64" y="467208"/>
            <a:ext cx="6712276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9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9F3D-168B-AD6B-01E0-B59F9BD2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</a:t>
            </a:r>
            <a:r>
              <a:rPr lang="en-US" b="1" u="sng" dirty="0"/>
              <a:t>COMPONENTS OF NORMAL AIR </a:t>
            </a:r>
          </a:p>
        </p:txBody>
      </p:sp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56EFCC4A-2A0C-E2DE-5BA6-622F0E4EE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10601739" cy="4435475"/>
          </a:xfrm>
        </p:spPr>
      </p:pic>
    </p:spTree>
    <p:extLst>
      <p:ext uri="{BB962C8B-B14F-4D97-AF65-F5344CB8AC3E}">
        <p14:creationId xmlns:p14="http://schemas.microsoft.com/office/powerpoint/2010/main" val="4017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6ACC-935B-626A-2E3E-3C204144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</a:t>
            </a:r>
            <a:r>
              <a:rPr lang="en-US" b="1" u="sng" dirty="0"/>
              <a:t>LUNGS AND UPPER AIRWAYS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64CFFA9-D7CD-612F-2503-0D5655343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1800225"/>
            <a:ext cx="7277100" cy="5057775"/>
          </a:xfrm>
        </p:spPr>
      </p:pic>
    </p:spTree>
    <p:extLst>
      <p:ext uri="{BB962C8B-B14F-4D97-AF65-F5344CB8AC3E}">
        <p14:creationId xmlns:p14="http://schemas.microsoft.com/office/powerpoint/2010/main" val="97647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5D25-9B86-F951-85B2-58A5BC66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</a:t>
            </a:r>
            <a:r>
              <a:rPr lang="en-US" b="1" u="sng" dirty="0"/>
              <a:t>ANATOMY OF HUMAN AIRWAYS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A629D-633F-B8E9-6A10-2F488097A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815" y="1825625"/>
            <a:ext cx="5770985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6187BD52-D1F0-AAC9-2F59-9E38F30EB0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7" y="1488841"/>
            <a:ext cx="11694370" cy="5495731"/>
          </a:xfrm>
        </p:spPr>
      </p:pic>
    </p:spTree>
    <p:extLst>
      <p:ext uri="{BB962C8B-B14F-4D97-AF65-F5344CB8AC3E}">
        <p14:creationId xmlns:p14="http://schemas.microsoft.com/office/powerpoint/2010/main" val="3352495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617</Words>
  <Application>Microsoft Office PowerPoint</Application>
  <PresentationFormat>Widescreen</PresentationFormat>
  <Paragraphs>137</Paragraphs>
  <Slides>43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 SHORTNESS OF BREATH complaint of Aging seniors</vt:lpstr>
      <vt:lpstr>HUMAN BODY</vt:lpstr>
      <vt:lpstr>              SUB-UNITS OF HUMAN BODY</vt:lpstr>
      <vt:lpstr>             ANATOMY OF HUMAN BODY</vt:lpstr>
      <vt:lpstr>                  NORMAL BREATHING</vt:lpstr>
      <vt:lpstr>COMPUTER OF HUMAN MACHINE</vt:lpstr>
      <vt:lpstr>          COMPONENTS OF NORMAL AIR </vt:lpstr>
      <vt:lpstr>                  LUNGS AND UPPER AIRWAYS</vt:lpstr>
      <vt:lpstr>               ANATOMY OF HUMAN AIRWAYS</vt:lpstr>
      <vt:lpstr>                      LUNG STRUCTURE</vt:lpstr>
      <vt:lpstr>             EXCHANGE OF OXYGEN AND CO2</vt:lpstr>
      <vt:lpstr>                        EXCHANGE OF GASES</vt:lpstr>
      <vt:lpstr>                     BREATHING ANIMATION</vt:lpstr>
      <vt:lpstr>MARRIED COUPLE : HEART WEDS LUNGS</vt:lpstr>
      <vt:lpstr>             PUMP AND OXYGEN GENERATORS</vt:lpstr>
      <vt:lpstr>            STRUCTURE OF THE HUMAN PUMP</vt:lpstr>
      <vt:lpstr>                   HUMAN HEART DIVISION</vt:lpstr>
      <vt:lpstr>       ARTERIAL AND VENOUS CIRCULATION</vt:lpstr>
      <vt:lpstr>               SHORTNESS OF BREATH</vt:lpstr>
      <vt:lpstr>        CAUSES OF SHORTNESS OF BREATH </vt:lpstr>
      <vt:lpstr>            CAUSES OF SHORTNESS OF BREATH 1.AIRWAY AND LUNG DISEASES 2.HEART AND PERICADIAL DISEASES 3.STRENUOUS EXERCISE 4.OBESITY 5.EXTREME TEMPERATURE CHANGES 6.HIGH ALTITUDE 7.BAD AIR QUALITY 8.ANEMIA 9.ANXIETY 10.DECONDITIONING  </vt:lpstr>
      <vt:lpstr>SUDDEN CAUSES OF SHORTNESS OF BREATH</vt:lpstr>
      <vt:lpstr>LUNG PROBLEMS CAUSING SHORTNESS OF BREATH</vt:lpstr>
      <vt:lpstr>HEART PROBLEMS CAUSING SHORTNESS OF BREATH</vt:lpstr>
      <vt:lpstr>CHRONIC CAUSES OF SHORTNESS OF BREATH</vt:lpstr>
      <vt:lpstr>                  LUNG STRUCTURE</vt:lpstr>
      <vt:lpstr>  DIAGNOSIS OF SHORTNESS OF BREATH</vt:lpstr>
      <vt:lpstr>DIAGNOSTIC TESTS FOR SHORTNESS OF BREATH</vt:lpstr>
      <vt:lpstr>NORMAL ANATOMY SEEN IN CT SCAN CHEST</vt:lpstr>
      <vt:lpstr>                           CT SCAN OF CHEST</vt:lpstr>
      <vt:lpstr>              ABNORMAL CT SCAN OF CHEST</vt:lpstr>
      <vt:lpstr>        CAUSES OF SHORTNESS OF BREATH</vt:lpstr>
      <vt:lpstr>                  CAUSES OF HUFFING/PUFFING</vt:lpstr>
      <vt:lpstr>                        RIGHT LUNG TUMOR</vt:lpstr>
      <vt:lpstr>                 ABNORMAL CT SCAN OF CHEST</vt:lpstr>
      <vt:lpstr>   NORMAL AND ABNORMAL CT SCAN CHEST</vt:lpstr>
      <vt:lpstr>         CAUSES OF SHORTNESS OF BREATH</vt:lpstr>
      <vt:lpstr>         CAUSES OF SHORTNESS OF BREATH</vt:lpstr>
      <vt:lpstr>         CAUSES OF SHORTNESS OF BREATH</vt:lpstr>
      <vt:lpstr>                     COPD /EMPHYSEMA</vt:lpstr>
      <vt:lpstr>                 INTERSTITIAL LUNG DISEASE</vt:lpstr>
      <vt:lpstr>            WHEN TO GO TO HOSPITAL WITH SOB</vt:lpstr>
      <vt:lpstr>     TREATMENT OF SHORTNESS OF BREATH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HUFFING/PUFFING—Tale of Aging America</dc:title>
  <dc:creator>amrit nayar</dc:creator>
  <cp:lastModifiedBy>amrit nayar</cp:lastModifiedBy>
  <cp:revision>5</cp:revision>
  <dcterms:created xsi:type="dcterms:W3CDTF">2022-05-09T13:43:09Z</dcterms:created>
  <dcterms:modified xsi:type="dcterms:W3CDTF">2022-08-24T15:03:03Z</dcterms:modified>
</cp:coreProperties>
</file>